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92" r:id="rId3"/>
    <p:sldId id="291" r:id="rId4"/>
    <p:sldId id="321" r:id="rId5"/>
    <p:sldId id="279" r:id="rId6"/>
  </p:sldIdLst>
  <p:sldSz cx="9144000" cy="5143500" type="screen16x9"/>
  <p:notesSz cx="6858000" cy="9144000"/>
  <p:embeddedFontLst>
    <p:embeddedFont>
      <p:font typeface="Barlow" pitchFamily="2" charset="77"/>
      <p:regular r:id="rId8"/>
      <p:bold r:id="rId9"/>
      <p:italic r:id="rId10"/>
      <p:boldItalic r:id="rId11"/>
    </p:embeddedFont>
    <p:embeddedFont>
      <p:font typeface="Barlow Light" pitchFamily="2" charset="77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iriam Libre" pitchFamily="2" charset="-79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8622"/>
    <a:srgbClr val="132554"/>
    <a:srgbClr val="0B022F"/>
    <a:srgbClr val="0C4687"/>
    <a:srgbClr val="B18723"/>
    <a:srgbClr val="383F62"/>
    <a:srgbClr val="D6CB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29AB64-C5C4-469C-A5AE-74BDCC31395D}">
  <a:tblStyle styleId="{B929AB64-C5C4-469C-A5AE-74BDCC3139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12"/>
    <p:restoredTop sz="94896"/>
  </p:normalViewPr>
  <p:slideViewPr>
    <p:cSldViewPr snapToGrid="0" snapToObjects="1">
      <p:cViewPr varScale="1">
        <p:scale>
          <a:sx n="70" d="100"/>
          <a:sy n="70" d="100"/>
        </p:scale>
        <p:origin x="176" y="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0822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HH: Quick summary points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help reduce these costs, we want to predict what might lead to a fall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And reduce the risk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Characterizing gait to reduce falls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Combine with slide 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There are a lot of complexity and variance that make this issue non-trivial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-US" dirty="0">
                <a:solidFill>
                  <a:srgbClr val="132554"/>
                </a:solidFill>
              </a:rPr>
              <a:t>Limited motor skill of walking or a mobility disability can lead to exorbitant healthcare costs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-US" dirty="0">
                <a:solidFill>
                  <a:srgbClr val="132554"/>
                </a:solidFill>
              </a:rPr>
              <a:t>Scientific need to quantify the loss of motor skill of walking through </a:t>
            </a:r>
            <a:r>
              <a:rPr lang="en-US" b="1" u="sng" dirty="0">
                <a:solidFill>
                  <a:srgbClr val="132554"/>
                </a:solidFill>
              </a:rPr>
              <a:t>gait measures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0516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-US" dirty="0">
                <a:solidFill>
                  <a:srgbClr val="132554"/>
                </a:solidFill>
              </a:rPr>
              <a:t>Singular concept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-US" dirty="0">
                <a:solidFill>
                  <a:srgbClr val="132554"/>
                </a:solidFill>
              </a:rPr>
              <a:t>Many aspects, often interrelated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-US" dirty="0">
                <a:solidFill>
                  <a:srgbClr val="132554"/>
                </a:solidFill>
              </a:rPr>
              <a:t>Set of learned coordinated actions that result in the translation of the body through space while maintaining postural control and balance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246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300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1511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9"/>
          <p:cNvSpPr txBox="1">
            <a:spLocks noGrp="1"/>
          </p:cNvSpPr>
          <p:nvPr>
            <p:ph type="body" idx="1"/>
          </p:nvPr>
        </p:nvSpPr>
        <p:spPr>
          <a:xfrm>
            <a:off x="6390750" y="439500"/>
            <a:ext cx="2122500" cy="426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3" name="Google Shape;223;p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7117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 type="blank">
  <p:cSld name="Blank half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1892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5" r:id="rId2"/>
    <p:sldLayoutId id="2147483660" r:id="rId3"/>
    <p:sldLayoutId id="2147483661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ctrTitle"/>
          </p:nvPr>
        </p:nvSpPr>
        <p:spPr>
          <a:xfrm>
            <a:off x="2008414" y="1174216"/>
            <a:ext cx="4957718" cy="19774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2400" dirty="0">
                <a:solidFill>
                  <a:schemeClr val="tx1"/>
                </a:solidFill>
              </a:rPr>
            </a:br>
            <a:br>
              <a:rPr lang="en" sz="2400" dirty="0">
                <a:solidFill>
                  <a:schemeClr val="tx1"/>
                </a:solidFill>
              </a:rPr>
            </a:br>
            <a:r>
              <a:rPr lang="en" sz="2400" b="1" dirty="0">
                <a:solidFill>
                  <a:schemeClr val="tx1"/>
                </a:solidFill>
              </a:rPr>
              <a:t>Acceleration Signals in Determining Gait-Related Difficulties and the Motor Skill of Walking in Older Adults</a:t>
            </a:r>
            <a:endParaRPr sz="2400" b="1" dirty="0">
              <a:solidFill>
                <a:schemeClr val="tx1"/>
              </a:solidFill>
            </a:endParaRPr>
          </a:p>
        </p:txBody>
      </p:sp>
      <p:sp>
        <p:nvSpPr>
          <p:cNvPr id="10" name="Google Shape;240;p13">
            <a:extLst>
              <a:ext uri="{FF2B5EF4-FFF2-40B4-BE49-F238E27FC236}">
                <a16:creationId xmlns:a16="http://schemas.microsoft.com/office/drawing/2014/main" id="{1ABD8F1E-0777-F542-AD25-A142E2367F5F}"/>
              </a:ext>
            </a:extLst>
          </p:cNvPr>
          <p:cNvSpPr txBox="1">
            <a:spLocks/>
          </p:cNvSpPr>
          <p:nvPr/>
        </p:nvSpPr>
        <p:spPr>
          <a:xfrm>
            <a:off x="2342425" y="3462688"/>
            <a:ext cx="4402992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chemeClr val="dk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  <a:latin typeface="Barlow" pitchFamily="2" charset="77"/>
              </a:rPr>
              <a:t>Pritika Dasgupta, MPH MHI MS</a:t>
            </a:r>
          </a:p>
          <a:p>
            <a:r>
              <a:rPr lang="en-US" sz="1100" dirty="0">
                <a:solidFill>
                  <a:schemeClr val="tx1"/>
                </a:solidFill>
                <a:latin typeface="Barlow" pitchFamily="2" charset="77"/>
              </a:rPr>
              <a:t>Funded by the </a:t>
            </a:r>
          </a:p>
          <a:p>
            <a:r>
              <a:rPr lang="en-US" sz="1100" dirty="0">
                <a:solidFill>
                  <a:schemeClr val="tx1"/>
                </a:solidFill>
                <a:latin typeface="Barlow" pitchFamily="2" charset="77"/>
              </a:rPr>
              <a:t>National Library of Medicine under the </a:t>
            </a:r>
          </a:p>
          <a:p>
            <a:r>
              <a:rPr lang="en-US" sz="1100" dirty="0">
                <a:solidFill>
                  <a:schemeClr val="tx1"/>
                </a:solidFill>
                <a:latin typeface="Barlow" pitchFamily="2" charset="77"/>
              </a:rPr>
              <a:t>training grant 4T15LM007059-30.</a:t>
            </a:r>
          </a:p>
          <a:p>
            <a:endParaRPr lang="en-US" sz="1100" dirty="0">
              <a:solidFill>
                <a:schemeClr val="tx1"/>
              </a:solidFill>
              <a:latin typeface="Barlow" pitchFamily="2" charset="77"/>
            </a:endParaRPr>
          </a:p>
          <a:p>
            <a:r>
              <a:rPr lang="en-US" sz="1100" dirty="0">
                <a:solidFill>
                  <a:schemeClr val="tx1"/>
                </a:solidFill>
                <a:latin typeface="Barlow" pitchFamily="2" charset="77"/>
              </a:rPr>
              <a:t>Advisor: Ervin Sejdić, Ph.D.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8EE142-B298-6948-96E3-58D469FAA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9050" y="500230"/>
            <a:ext cx="2185900" cy="67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212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591908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IMPACT OF GAIT DIFFICULTIES IN OLDER ADULTS</a:t>
            </a:r>
            <a:endParaRPr dirty="0"/>
          </a:p>
        </p:txBody>
      </p:sp>
      <p:sp>
        <p:nvSpPr>
          <p:cNvPr id="262" name="Google Shape;262;p16"/>
          <p:cNvSpPr txBox="1">
            <a:spLocks noGrp="1"/>
          </p:cNvSpPr>
          <p:nvPr>
            <p:ph type="body" idx="1"/>
          </p:nvPr>
        </p:nvSpPr>
        <p:spPr>
          <a:xfrm>
            <a:off x="457200" y="1270660"/>
            <a:ext cx="5138700" cy="35675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-US" sz="1800" dirty="0">
                <a:solidFill>
                  <a:srgbClr val="132554"/>
                </a:solidFill>
                <a:latin typeface="Barlow" pitchFamily="2" charset="77"/>
              </a:rPr>
              <a:t>Exorbitant healthcare costs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-US" sz="1800" dirty="0">
                <a:solidFill>
                  <a:srgbClr val="132554"/>
                </a:solidFill>
                <a:latin typeface="Barlow" pitchFamily="2" charset="77"/>
              </a:rPr>
              <a:t>Scientific need to quantify the loss of motor skill of walking through </a:t>
            </a:r>
            <a:r>
              <a:rPr lang="en-US" sz="1800" b="1" u="sng" dirty="0">
                <a:solidFill>
                  <a:srgbClr val="132554"/>
                </a:solidFill>
                <a:latin typeface="Barlow" pitchFamily="2" charset="77"/>
              </a:rPr>
              <a:t>gait measures</a:t>
            </a:r>
          </a:p>
          <a:p>
            <a:pPr>
              <a:buFont typeface="Arial"/>
              <a:buChar char="▹"/>
            </a:pPr>
            <a:r>
              <a:rPr lang="en-US" sz="1800" dirty="0">
                <a:solidFill>
                  <a:srgbClr val="132554"/>
                </a:solidFill>
                <a:latin typeface="Barlow" pitchFamily="2" charset="77"/>
              </a:rPr>
              <a:t>Simple gait measures are not adequate</a:t>
            </a:r>
          </a:p>
          <a:p>
            <a:pPr>
              <a:buFont typeface="Arial"/>
              <a:buChar char="▹"/>
            </a:pPr>
            <a:r>
              <a:rPr lang="en-US" sz="1800" dirty="0">
                <a:solidFill>
                  <a:srgbClr val="132554"/>
                </a:solidFill>
                <a:latin typeface="Barlow" pitchFamily="2" charset="77"/>
              </a:rPr>
              <a:t>Literature is overpopulated with multiple acceleration gait measures (AGMs) from wearable devices</a:t>
            </a:r>
          </a:p>
          <a:p>
            <a:pPr>
              <a:buFont typeface="Arial"/>
              <a:buChar char="▹"/>
            </a:pPr>
            <a:r>
              <a:rPr lang="en-US" sz="1800" dirty="0">
                <a:solidFill>
                  <a:srgbClr val="132554"/>
                </a:solidFill>
                <a:latin typeface="Barlow" pitchFamily="2" charset="77"/>
              </a:rPr>
              <a:t>Lack of gold standard</a:t>
            </a:r>
          </a:p>
          <a:p>
            <a:pPr>
              <a:buFont typeface="Arial"/>
              <a:buChar char="▹"/>
            </a:pPr>
            <a:r>
              <a:rPr lang="en-US" sz="1800" dirty="0">
                <a:solidFill>
                  <a:srgbClr val="132554"/>
                </a:solidFill>
                <a:latin typeface="Barlow" pitchFamily="2" charset="77"/>
              </a:rPr>
              <a:t>Minimal consensus on the validity of using many of these AGMs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endParaRPr sz="1800" b="1" u="sng" dirty="0">
              <a:solidFill>
                <a:srgbClr val="132554"/>
              </a:solidFill>
              <a:latin typeface="Barlow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8B761C-9861-F14E-B346-52E7549BDC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3299"/>
          <a:stretch/>
        </p:blipFill>
        <p:spPr>
          <a:xfrm>
            <a:off x="104173" y="93924"/>
            <a:ext cx="399794" cy="46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1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910DC9-FB3E-EC4E-B172-A32D1AB87E4B}"/>
              </a:ext>
            </a:extLst>
          </p:cNvPr>
          <p:cNvSpPr/>
          <p:nvPr/>
        </p:nvSpPr>
        <p:spPr>
          <a:xfrm>
            <a:off x="6453554" y="0"/>
            <a:ext cx="2690446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F15A8B-5499-1D45-8710-3CF374C4FF3A}"/>
              </a:ext>
            </a:extLst>
          </p:cNvPr>
          <p:cNvSpPr/>
          <p:nvPr/>
        </p:nvSpPr>
        <p:spPr>
          <a:xfrm>
            <a:off x="0" y="-150"/>
            <a:ext cx="2690446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Google Shape;261;p16">
            <a:extLst>
              <a:ext uri="{FF2B5EF4-FFF2-40B4-BE49-F238E27FC236}">
                <a16:creationId xmlns:a16="http://schemas.microsoft.com/office/drawing/2014/main" id="{08D1EEB2-E71A-DD45-A6D5-4D588672592C}"/>
              </a:ext>
            </a:extLst>
          </p:cNvPr>
          <p:cNvSpPr txBox="1">
            <a:spLocks/>
          </p:cNvSpPr>
          <p:nvPr/>
        </p:nvSpPr>
        <p:spPr>
          <a:xfrm>
            <a:off x="2690446" y="961137"/>
            <a:ext cx="3763108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dirty="0">
                <a:latin typeface="Miriam Libre" pitchFamily="2" charset="-79"/>
                <a:cs typeface="Miriam Libre" pitchFamily="2" charset="-79"/>
              </a:rPr>
              <a:t>THE MOTOR SKILL OF WALKING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BD50B4-D4B9-AC4C-8033-B6BBD52D2C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9" name="Google Shape;263;p16">
            <a:extLst>
              <a:ext uri="{FF2B5EF4-FFF2-40B4-BE49-F238E27FC236}">
                <a16:creationId xmlns:a16="http://schemas.microsoft.com/office/drawing/2014/main" id="{27B7E0BB-F0B0-084F-B33F-37B4E60F5641}"/>
              </a:ext>
            </a:extLst>
          </p:cNvPr>
          <p:cNvSpPr txBox="1">
            <a:spLocks/>
          </p:cNvSpPr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10" name="Google Shape;262;p16">
            <a:extLst>
              <a:ext uri="{FF2B5EF4-FFF2-40B4-BE49-F238E27FC236}">
                <a16:creationId xmlns:a16="http://schemas.microsoft.com/office/drawing/2014/main" id="{F9BD6568-9A43-E84D-AF50-506A37FE5A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295259"/>
            <a:ext cx="2690446" cy="236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 algn="r" rtl="0">
              <a:spcBef>
                <a:spcPts val="600"/>
              </a:spcBef>
              <a:spcAft>
                <a:spcPts val="0"/>
              </a:spcAft>
              <a:buSzPts val="2400"/>
            </a:pPr>
            <a:r>
              <a:rPr lang="en-US" sz="2000" dirty="0">
                <a:solidFill>
                  <a:srgbClr val="132554"/>
                </a:solidFill>
              </a:rPr>
              <a:t>Smoothness</a:t>
            </a:r>
            <a:r>
              <a:rPr lang="en-US" sz="2000" dirty="0">
                <a:solidFill>
                  <a:schemeClr val="bg1"/>
                </a:solidFill>
              </a:rPr>
              <a:t>◁</a:t>
            </a:r>
          </a:p>
          <a:p>
            <a:pPr marL="76200" lvl="0" indent="0" algn="r">
              <a:spcBef>
                <a:spcPts val="600"/>
              </a:spcBef>
              <a:buSzPts val="2400"/>
            </a:pPr>
            <a:r>
              <a:rPr lang="en-US" sz="2000" dirty="0">
                <a:solidFill>
                  <a:srgbClr val="132554"/>
                </a:solidFill>
              </a:rPr>
              <a:t>Efficiency</a:t>
            </a:r>
            <a:r>
              <a:rPr lang="en-US" sz="2000" dirty="0">
                <a:solidFill>
                  <a:schemeClr val="bg1"/>
                </a:solidFill>
              </a:rPr>
              <a:t> ◁</a:t>
            </a:r>
            <a:endParaRPr lang="en-US" sz="2000" dirty="0">
              <a:solidFill>
                <a:srgbClr val="132554"/>
              </a:solidFill>
            </a:endParaRPr>
          </a:p>
          <a:p>
            <a:pPr marL="76200" lvl="0" indent="0" algn="r">
              <a:spcBef>
                <a:spcPts val="600"/>
              </a:spcBef>
              <a:buSzPts val="2400"/>
            </a:pPr>
            <a:r>
              <a:rPr lang="en-US" sz="2000" dirty="0">
                <a:solidFill>
                  <a:srgbClr val="132554"/>
                </a:solidFill>
              </a:rPr>
              <a:t>Automaticity</a:t>
            </a:r>
            <a:r>
              <a:rPr lang="en-US" sz="2000" dirty="0">
                <a:solidFill>
                  <a:schemeClr val="bg1"/>
                </a:solidFill>
              </a:rPr>
              <a:t> ◁</a:t>
            </a:r>
            <a:endParaRPr lang="en-US" sz="2000" dirty="0">
              <a:solidFill>
                <a:srgbClr val="132554"/>
              </a:solidFill>
            </a:endParaRPr>
          </a:p>
          <a:p>
            <a:pPr marL="76200" lvl="0" indent="0" algn="r">
              <a:spcBef>
                <a:spcPts val="600"/>
              </a:spcBef>
              <a:buSzPts val="2400"/>
            </a:pPr>
            <a:r>
              <a:rPr lang="en-US" sz="2000" dirty="0">
                <a:solidFill>
                  <a:srgbClr val="132554"/>
                </a:solidFill>
              </a:rPr>
              <a:t>Adaptability</a:t>
            </a:r>
            <a:r>
              <a:rPr lang="en-US" sz="2000" dirty="0">
                <a:solidFill>
                  <a:schemeClr val="bg1"/>
                </a:solidFill>
              </a:rPr>
              <a:t> ◁</a:t>
            </a:r>
            <a:endParaRPr sz="2000" dirty="0">
              <a:solidFill>
                <a:srgbClr val="132554"/>
              </a:solidFill>
            </a:endParaRPr>
          </a:p>
        </p:txBody>
      </p:sp>
      <p:sp>
        <p:nvSpPr>
          <p:cNvPr id="11" name="Google Shape;262;p16">
            <a:extLst>
              <a:ext uri="{FF2B5EF4-FFF2-40B4-BE49-F238E27FC236}">
                <a16:creationId xmlns:a16="http://schemas.microsoft.com/office/drawing/2014/main" id="{82967ADD-2F4F-0D49-BA7E-CB53DE38F803}"/>
              </a:ext>
            </a:extLst>
          </p:cNvPr>
          <p:cNvSpPr txBox="1">
            <a:spLocks/>
          </p:cNvSpPr>
          <p:nvPr/>
        </p:nvSpPr>
        <p:spPr>
          <a:xfrm>
            <a:off x="6453554" y="536391"/>
            <a:ext cx="2690446" cy="2368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Barlow Light"/>
              <a:buNone/>
              <a:defRPr sz="1800" b="0" i="0" u="none" strike="noStrike" cap="none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76200" indent="0">
              <a:spcBef>
                <a:spcPts val="600"/>
              </a:spcBef>
              <a:buSzPts val="2400"/>
            </a:pPr>
            <a:r>
              <a:rPr lang="en-US" sz="2000" dirty="0">
                <a:solidFill>
                  <a:schemeClr val="bg1"/>
                </a:solidFill>
              </a:rPr>
              <a:t>▷</a:t>
            </a:r>
            <a:r>
              <a:rPr lang="en-US" sz="2000" dirty="0">
                <a:solidFill>
                  <a:srgbClr val="132554"/>
                </a:solidFill>
              </a:rPr>
              <a:t>Variability</a:t>
            </a:r>
          </a:p>
          <a:p>
            <a:pPr marL="76200" indent="0">
              <a:spcBef>
                <a:spcPts val="600"/>
              </a:spcBef>
              <a:buSzPts val="2400"/>
            </a:pPr>
            <a:r>
              <a:rPr lang="en-US" sz="2000" dirty="0">
                <a:solidFill>
                  <a:schemeClr val="bg1"/>
                </a:solidFill>
              </a:rPr>
              <a:t>▷ </a:t>
            </a:r>
            <a:r>
              <a:rPr lang="en-US" sz="2000" dirty="0">
                <a:solidFill>
                  <a:srgbClr val="132554"/>
                </a:solidFill>
              </a:rPr>
              <a:t>Stability</a:t>
            </a:r>
          </a:p>
          <a:p>
            <a:pPr marL="76200" indent="0">
              <a:spcBef>
                <a:spcPts val="600"/>
              </a:spcBef>
              <a:buSzPts val="2400"/>
            </a:pPr>
            <a:r>
              <a:rPr lang="en-US" sz="2000" dirty="0">
                <a:solidFill>
                  <a:schemeClr val="bg1"/>
                </a:solidFill>
              </a:rPr>
              <a:t>▷ </a:t>
            </a:r>
            <a:r>
              <a:rPr lang="en-US" sz="2000" dirty="0">
                <a:solidFill>
                  <a:srgbClr val="132554"/>
                </a:solidFill>
              </a:rPr>
              <a:t>Symmetry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AA9048-57BE-1241-A900-494FCEF91E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3299"/>
          <a:stretch/>
        </p:blipFill>
        <p:spPr>
          <a:xfrm>
            <a:off x="104173" y="93924"/>
            <a:ext cx="399794" cy="461662"/>
          </a:xfrm>
          <a:prstGeom prst="rect">
            <a:avLst/>
          </a:prstGeom>
        </p:spPr>
      </p:pic>
      <p:sp>
        <p:nvSpPr>
          <p:cNvPr id="13" name="Google Shape;261;p16">
            <a:extLst>
              <a:ext uri="{FF2B5EF4-FFF2-40B4-BE49-F238E27FC236}">
                <a16:creationId xmlns:a16="http://schemas.microsoft.com/office/drawing/2014/main" id="{A55E5C4A-FF11-EB42-B703-FFC9749BE61F}"/>
              </a:ext>
            </a:extLst>
          </p:cNvPr>
          <p:cNvSpPr txBox="1">
            <a:spLocks/>
          </p:cNvSpPr>
          <p:nvPr/>
        </p:nvSpPr>
        <p:spPr>
          <a:xfrm>
            <a:off x="2690446" y="3603454"/>
            <a:ext cx="3763108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dirty="0">
                <a:latin typeface="Miriam Libre" pitchFamily="2" charset="-79"/>
                <a:cs typeface="Miriam Libre" pitchFamily="2" charset="-79"/>
              </a:rPr>
              <a:t>ACCELERATION</a:t>
            </a:r>
          </a:p>
          <a:p>
            <a:pPr algn="ctr"/>
            <a:r>
              <a:rPr lang="en-US" sz="2800" dirty="0">
                <a:latin typeface="Miriam Libre" pitchFamily="2" charset="-79"/>
                <a:cs typeface="Miriam Libre" pitchFamily="2" charset="-79"/>
              </a:rPr>
              <a:t>GAIT</a:t>
            </a:r>
          </a:p>
          <a:p>
            <a:pPr algn="ctr"/>
            <a:r>
              <a:rPr lang="en-US" sz="2800" dirty="0">
                <a:latin typeface="Miriam Libre" pitchFamily="2" charset="-79"/>
                <a:cs typeface="Miriam Libre" pitchFamily="2" charset="-79"/>
              </a:rPr>
              <a:t>MEASURES</a:t>
            </a:r>
          </a:p>
        </p:txBody>
      </p:sp>
      <p:sp>
        <p:nvSpPr>
          <p:cNvPr id="16" name="Google Shape;262;p16">
            <a:extLst>
              <a:ext uri="{FF2B5EF4-FFF2-40B4-BE49-F238E27FC236}">
                <a16:creationId xmlns:a16="http://schemas.microsoft.com/office/drawing/2014/main" id="{F2B7192E-CA7C-BE42-A5DD-048C3017C130}"/>
              </a:ext>
            </a:extLst>
          </p:cNvPr>
          <p:cNvSpPr txBox="1">
            <a:spLocks/>
          </p:cNvSpPr>
          <p:nvPr/>
        </p:nvSpPr>
        <p:spPr>
          <a:xfrm>
            <a:off x="0" y="2349085"/>
            <a:ext cx="2690446" cy="2368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Barlow Light"/>
              <a:buNone/>
              <a:defRPr sz="1800" b="0" i="0" u="none" strike="noStrike" cap="none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76200" indent="0" algn="r">
              <a:spcBef>
                <a:spcPts val="600"/>
              </a:spcBef>
              <a:buSzPts val="2400"/>
            </a:pPr>
            <a:r>
              <a:rPr lang="en-US" sz="2000" dirty="0">
                <a:solidFill>
                  <a:srgbClr val="132554"/>
                </a:solidFill>
              </a:rPr>
              <a:t>Gait Cycle Event</a:t>
            </a:r>
            <a:r>
              <a:rPr lang="en-US" sz="2000" dirty="0">
                <a:solidFill>
                  <a:schemeClr val="bg1"/>
                </a:solidFill>
              </a:rPr>
              <a:t> ◁</a:t>
            </a:r>
            <a:r>
              <a:rPr lang="en-US" sz="2000" dirty="0">
                <a:solidFill>
                  <a:srgbClr val="132554"/>
                </a:solidFill>
              </a:rPr>
              <a:t> Timings</a:t>
            </a:r>
            <a:r>
              <a:rPr lang="en-US" sz="2000" dirty="0">
                <a:solidFill>
                  <a:srgbClr val="B18622"/>
                </a:solidFill>
              </a:rPr>
              <a:t>◁</a:t>
            </a:r>
          </a:p>
          <a:p>
            <a:pPr marL="76200" indent="0" algn="r">
              <a:spcBef>
                <a:spcPts val="600"/>
              </a:spcBef>
              <a:buSzPts val="2400"/>
            </a:pPr>
            <a:endParaRPr lang="en-US" sz="2000" dirty="0">
              <a:solidFill>
                <a:schemeClr val="bg1"/>
              </a:solidFill>
            </a:endParaRPr>
          </a:p>
          <a:p>
            <a:pPr marL="76200" indent="0" algn="r">
              <a:spcBef>
                <a:spcPts val="600"/>
              </a:spcBef>
              <a:buSzPts val="2400"/>
            </a:pPr>
            <a:r>
              <a:rPr lang="en-US" sz="2000" dirty="0">
                <a:solidFill>
                  <a:srgbClr val="132554"/>
                </a:solidFill>
              </a:rPr>
              <a:t>Statistical Features</a:t>
            </a:r>
            <a:r>
              <a:rPr lang="en-US" sz="2000" dirty="0">
                <a:solidFill>
                  <a:schemeClr val="bg1"/>
                </a:solidFill>
              </a:rPr>
              <a:t> ◁</a:t>
            </a:r>
          </a:p>
          <a:p>
            <a:pPr marL="76200" indent="0" algn="r">
              <a:spcBef>
                <a:spcPts val="600"/>
              </a:spcBef>
              <a:buSzPts val="2400"/>
            </a:pPr>
            <a:endParaRPr lang="en-US" sz="2000" dirty="0">
              <a:solidFill>
                <a:srgbClr val="132554"/>
              </a:solidFill>
            </a:endParaRPr>
          </a:p>
          <a:p>
            <a:pPr marL="76200" indent="0" algn="r">
              <a:spcBef>
                <a:spcPts val="600"/>
              </a:spcBef>
              <a:buSzPts val="2400"/>
            </a:pPr>
            <a:r>
              <a:rPr lang="en-US" sz="2000" dirty="0">
                <a:solidFill>
                  <a:srgbClr val="132554"/>
                </a:solidFill>
              </a:rPr>
              <a:t>Signal Frequency</a:t>
            </a:r>
            <a:r>
              <a:rPr lang="en-US" sz="2000" dirty="0">
                <a:solidFill>
                  <a:schemeClr val="bg1"/>
                </a:solidFill>
              </a:rPr>
              <a:t> ◁</a:t>
            </a:r>
            <a:r>
              <a:rPr lang="en-US" sz="2000" dirty="0">
                <a:solidFill>
                  <a:srgbClr val="132554"/>
                </a:solidFill>
              </a:rPr>
              <a:t> Features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rgbClr val="B18622"/>
                </a:solidFill>
              </a:rPr>
              <a:t>◁</a:t>
            </a:r>
          </a:p>
        </p:txBody>
      </p:sp>
      <p:sp>
        <p:nvSpPr>
          <p:cNvPr id="17" name="Google Shape;262;p16">
            <a:extLst>
              <a:ext uri="{FF2B5EF4-FFF2-40B4-BE49-F238E27FC236}">
                <a16:creationId xmlns:a16="http://schemas.microsoft.com/office/drawing/2014/main" id="{9E5809D3-02A5-D64B-961A-B2F350CE9108}"/>
              </a:ext>
            </a:extLst>
          </p:cNvPr>
          <p:cNvSpPr txBox="1">
            <a:spLocks/>
          </p:cNvSpPr>
          <p:nvPr/>
        </p:nvSpPr>
        <p:spPr>
          <a:xfrm>
            <a:off x="6453553" y="2590217"/>
            <a:ext cx="2690445" cy="2368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Barlow Light"/>
              <a:buNone/>
              <a:defRPr sz="1800" b="0" i="0" u="none" strike="noStrike" cap="none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76200" indent="0">
              <a:spcBef>
                <a:spcPts val="600"/>
              </a:spcBef>
              <a:buSzPts val="2400"/>
            </a:pPr>
            <a:r>
              <a:rPr lang="en-US" sz="2000" dirty="0">
                <a:solidFill>
                  <a:schemeClr val="bg1"/>
                </a:solidFill>
              </a:rPr>
              <a:t>▷</a:t>
            </a:r>
            <a:r>
              <a:rPr lang="en-US" sz="2000" dirty="0">
                <a:solidFill>
                  <a:srgbClr val="132554"/>
                </a:solidFill>
              </a:rPr>
              <a:t>Time-Frequency</a:t>
            </a:r>
          </a:p>
          <a:p>
            <a:pPr marL="76200" indent="0">
              <a:spcBef>
                <a:spcPts val="600"/>
              </a:spcBef>
              <a:buSzPts val="2400"/>
            </a:pPr>
            <a:r>
              <a:rPr lang="en-US" sz="2000" dirty="0">
                <a:solidFill>
                  <a:srgbClr val="B18622"/>
                </a:solidFill>
              </a:rPr>
              <a:t>▷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rgbClr val="132554"/>
                </a:solidFill>
              </a:rPr>
              <a:t>Features</a:t>
            </a:r>
          </a:p>
          <a:p>
            <a:pPr marL="76200" indent="0">
              <a:spcBef>
                <a:spcPts val="600"/>
              </a:spcBef>
              <a:buSzPts val="2400"/>
            </a:pPr>
            <a:endParaRPr lang="en-US" sz="2000" dirty="0">
              <a:solidFill>
                <a:srgbClr val="132554"/>
              </a:solidFill>
            </a:endParaRPr>
          </a:p>
          <a:p>
            <a:pPr marL="76200" indent="0">
              <a:spcBef>
                <a:spcPts val="600"/>
              </a:spcBef>
              <a:buSzPts val="2400"/>
            </a:pPr>
            <a:r>
              <a:rPr lang="en-US" sz="2000" dirty="0">
                <a:solidFill>
                  <a:schemeClr val="bg1"/>
                </a:solidFill>
              </a:rPr>
              <a:t>▷ </a:t>
            </a:r>
            <a:r>
              <a:rPr lang="en-US" sz="2000" dirty="0">
                <a:solidFill>
                  <a:srgbClr val="132554"/>
                </a:solidFill>
              </a:rPr>
              <a:t>Information-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</a:p>
          <a:p>
            <a:pPr marL="76200" indent="0">
              <a:spcBef>
                <a:spcPts val="600"/>
              </a:spcBef>
              <a:buSzPts val="2400"/>
            </a:pPr>
            <a:r>
              <a:rPr lang="en-US" sz="2000" dirty="0">
                <a:solidFill>
                  <a:srgbClr val="B18622"/>
                </a:solidFill>
              </a:rPr>
              <a:t>▷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>
                <a:solidFill>
                  <a:srgbClr val="132554"/>
                </a:solidFill>
              </a:rPr>
              <a:t>Theoretic Features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E86781B-5043-AE45-91E2-0E2F49DE2D83}"/>
              </a:ext>
            </a:extLst>
          </p:cNvPr>
          <p:cNvCxnSpPr>
            <a:cxnSpLocks/>
          </p:cNvCxnSpPr>
          <p:nvPr/>
        </p:nvCxnSpPr>
        <p:spPr>
          <a:xfrm>
            <a:off x="0" y="2223635"/>
            <a:ext cx="9144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952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1CC256-AEF4-4E45-BBA7-55E070B077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3" name="Google Shape;307;p21">
            <a:extLst>
              <a:ext uri="{FF2B5EF4-FFF2-40B4-BE49-F238E27FC236}">
                <a16:creationId xmlns:a16="http://schemas.microsoft.com/office/drawing/2014/main" id="{E90EA191-926C-DA43-81DE-4DEF9E679EEA}"/>
              </a:ext>
            </a:extLst>
          </p:cNvPr>
          <p:cNvSpPr txBox="1">
            <a:spLocks/>
          </p:cNvSpPr>
          <p:nvPr/>
        </p:nvSpPr>
        <p:spPr>
          <a:xfrm>
            <a:off x="339110" y="110033"/>
            <a:ext cx="4114800" cy="102235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dirty="0">
                <a:solidFill>
                  <a:schemeClr val="tx1"/>
                </a:solidFill>
                <a:latin typeface="Miriam Libre" pitchFamily="2" charset="-79"/>
                <a:cs typeface="Miriam Libre" pitchFamily="2" charset="-79"/>
              </a:rPr>
              <a:t>Use Of Machine Learning On Acceleration </a:t>
            </a:r>
            <a:r>
              <a:rPr lang="en-US" sz="2000" b="1" dirty="0">
                <a:solidFill>
                  <a:schemeClr val="tx1"/>
                </a:solidFill>
                <a:latin typeface="Miriam Libre" pitchFamily="2" charset="-79"/>
                <a:cs typeface="Miriam Libre" pitchFamily="2" charset="-79"/>
              </a:rPr>
              <a:t>Gait</a:t>
            </a:r>
            <a:r>
              <a:rPr lang="en-US" sz="1800" b="1" dirty="0">
                <a:solidFill>
                  <a:schemeClr val="tx1"/>
                </a:solidFill>
                <a:latin typeface="Miriam Libre" pitchFamily="2" charset="-79"/>
                <a:cs typeface="Miriam Libre" pitchFamily="2" charset="-79"/>
              </a:rPr>
              <a:t> Measures In An Acute Environment vs. Lab Setting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46171E-FCF7-8B4C-A8D5-A4A74131DB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3299"/>
          <a:stretch/>
        </p:blipFill>
        <p:spPr>
          <a:xfrm>
            <a:off x="104173" y="93924"/>
            <a:ext cx="399794" cy="4616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BD8C6A-F13A-AE41-A87C-056796BF6F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3023" y="1273598"/>
            <a:ext cx="4182977" cy="3674765"/>
          </a:xfrm>
          <a:prstGeom prst="rect">
            <a:avLst/>
          </a:prstGeom>
        </p:spPr>
      </p:pic>
      <p:sp>
        <p:nvSpPr>
          <p:cNvPr id="7" name="Google Shape;307;p21">
            <a:extLst>
              <a:ext uri="{FF2B5EF4-FFF2-40B4-BE49-F238E27FC236}">
                <a16:creationId xmlns:a16="http://schemas.microsoft.com/office/drawing/2014/main" id="{BE46CB90-3844-BE43-BC41-CC20FF82DECF}"/>
              </a:ext>
            </a:extLst>
          </p:cNvPr>
          <p:cNvSpPr txBox="1">
            <a:spLocks/>
          </p:cNvSpPr>
          <p:nvPr/>
        </p:nvSpPr>
        <p:spPr>
          <a:xfrm>
            <a:off x="4793022" y="361512"/>
            <a:ext cx="4182977" cy="4871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dirty="0">
                <a:solidFill>
                  <a:schemeClr val="bg1"/>
                </a:solidFill>
                <a:latin typeface="Miriam Libre" pitchFamily="2" charset="-79"/>
                <a:cs typeface="Miriam Libre" pitchFamily="2" charset="-79"/>
              </a:rPr>
              <a:t>Creation of Symbolic Regression Models (Lab Setting)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4F3A83-4FD6-9B4A-BB00-D656B416F84B}"/>
              </a:ext>
            </a:extLst>
          </p:cNvPr>
          <p:cNvSpPr/>
          <p:nvPr/>
        </p:nvSpPr>
        <p:spPr>
          <a:xfrm>
            <a:off x="304070" y="1154396"/>
            <a:ext cx="38937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6200" algn="ctr">
              <a:spcBef>
                <a:spcPts val="600"/>
              </a:spcBef>
              <a:buSzPts val="2400"/>
            </a:pPr>
            <a:r>
              <a:rPr lang="en-US" sz="2000" dirty="0">
                <a:solidFill>
                  <a:srgbClr val="132554"/>
                </a:solidFill>
                <a:latin typeface="Miriam Libre" pitchFamily="2" charset="-79"/>
                <a:cs typeface="Miriam Libre" pitchFamily="2" charset="-79"/>
              </a:rPr>
              <a:t>Classifying history of falls and 90-day fall follow-up in older adults (Acute Setting)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6115094-EA38-EF40-BCF9-2A8C006D7F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5458272"/>
              </p:ext>
            </p:extLst>
          </p:nvPr>
        </p:nvGraphicFramePr>
        <p:xfrm>
          <a:off x="339110" y="3822648"/>
          <a:ext cx="3893780" cy="1063722"/>
        </p:xfrm>
        <a:graphic>
          <a:graphicData uri="http://schemas.openxmlformats.org/drawingml/2006/table">
            <a:tbl>
              <a:tblPr>
                <a:tableStyleId>{B929AB64-C5C4-469C-A5AE-74BDCC31395D}</a:tableStyleId>
              </a:tblPr>
              <a:tblGrid>
                <a:gridCol w="778756">
                  <a:extLst>
                    <a:ext uri="{9D8B030D-6E8A-4147-A177-3AD203B41FA5}">
                      <a16:colId xmlns:a16="http://schemas.microsoft.com/office/drawing/2014/main" val="130128127"/>
                    </a:ext>
                  </a:extLst>
                </a:gridCol>
                <a:gridCol w="778756">
                  <a:extLst>
                    <a:ext uri="{9D8B030D-6E8A-4147-A177-3AD203B41FA5}">
                      <a16:colId xmlns:a16="http://schemas.microsoft.com/office/drawing/2014/main" val="578552709"/>
                    </a:ext>
                  </a:extLst>
                </a:gridCol>
                <a:gridCol w="778756">
                  <a:extLst>
                    <a:ext uri="{9D8B030D-6E8A-4147-A177-3AD203B41FA5}">
                      <a16:colId xmlns:a16="http://schemas.microsoft.com/office/drawing/2014/main" val="3496729472"/>
                    </a:ext>
                  </a:extLst>
                </a:gridCol>
                <a:gridCol w="778756">
                  <a:extLst>
                    <a:ext uri="{9D8B030D-6E8A-4147-A177-3AD203B41FA5}">
                      <a16:colId xmlns:a16="http://schemas.microsoft.com/office/drawing/2014/main" val="2442487039"/>
                    </a:ext>
                  </a:extLst>
                </a:gridCol>
                <a:gridCol w="778756">
                  <a:extLst>
                    <a:ext uri="{9D8B030D-6E8A-4147-A177-3AD203B41FA5}">
                      <a16:colId xmlns:a16="http://schemas.microsoft.com/office/drawing/2014/main" val="948601294"/>
                    </a:ext>
                  </a:extLst>
                </a:gridCol>
              </a:tblGrid>
              <a:tr h="3545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  <a:latin typeface="Barlow" pitchFamily="2" charset="77"/>
                        </a:rPr>
                        <a:t>Sensitivity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  <a:latin typeface="Barlow" pitchFamily="2" charset="77"/>
                        </a:rPr>
                        <a:t>Specificity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  <a:latin typeface="Barlow" pitchFamily="2" charset="77"/>
                        </a:rPr>
                        <a:t>PPV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  <a:latin typeface="Barlow" pitchFamily="2" charset="77"/>
                        </a:rPr>
                        <a:t>NPV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  <a:latin typeface="Barlow" pitchFamily="2" charset="77"/>
                        </a:rPr>
                        <a:t>Accuracy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16556672"/>
                  </a:ext>
                </a:extLst>
              </a:tr>
              <a:tr h="3545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arlow" pitchFamily="2" charset="77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arlow" pitchFamily="2" charset="77"/>
                        </a:rPr>
                        <a:t>0.99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arlow" pitchFamily="2" charset="77"/>
                        </a:rPr>
                        <a:t>0.93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Barlow" pitchFamily="2" charset="77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arlow" pitchFamily="2" charset="77"/>
                        </a:rPr>
                        <a:t>0.99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60431761"/>
                  </a:ext>
                </a:extLst>
              </a:tr>
              <a:tr h="3545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Barlow" pitchFamily="2" charset="77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arlow" pitchFamily="2" charset="77"/>
                        </a:rPr>
                        <a:t>0.975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arlow" pitchFamily="2" charset="77"/>
                        </a:rPr>
                        <a:t>0.82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arlow" pitchFamily="2" charset="77"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arlow" pitchFamily="2" charset="77"/>
                        </a:rPr>
                        <a:t>0.978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arlow" pitchFamily="2" charset="77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11990644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BA7A3293-B4F6-774F-B42D-C329973DA7DB}"/>
              </a:ext>
            </a:extLst>
          </p:cNvPr>
          <p:cNvSpPr/>
          <p:nvPr/>
        </p:nvSpPr>
        <p:spPr>
          <a:xfrm>
            <a:off x="53023" y="2289261"/>
            <a:ext cx="4572000" cy="212365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381000">
              <a:spcBef>
                <a:spcPts val="600"/>
              </a:spcBef>
              <a:buSzPts val="2400"/>
              <a:buChar char="▹"/>
            </a:pPr>
            <a:r>
              <a:rPr lang="en-US" dirty="0">
                <a:solidFill>
                  <a:srgbClr val="132554"/>
                </a:solidFill>
                <a:latin typeface="Barlow" pitchFamily="2" charset="77"/>
              </a:rPr>
              <a:t>Features were derived from signal frequency measures and statistical features</a:t>
            </a:r>
          </a:p>
          <a:p>
            <a:pPr marL="457200" lvl="0" indent="-381000">
              <a:spcBef>
                <a:spcPts val="600"/>
              </a:spcBef>
              <a:buSzPts val="2400"/>
              <a:buChar char="▹"/>
            </a:pPr>
            <a:r>
              <a:rPr lang="en-US" dirty="0">
                <a:solidFill>
                  <a:srgbClr val="132554"/>
                </a:solidFill>
                <a:latin typeface="Barlow" pitchFamily="2" charset="77"/>
              </a:rPr>
              <a:t>Excellent results with SVM and NN (respectively, as shown below)  - for classifying future falls</a:t>
            </a:r>
          </a:p>
          <a:p>
            <a:pPr marL="457200" lvl="0" indent="-381000">
              <a:spcBef>
                <a:spcPts val="600"/>
              </a:spcBef>
              <a:buSzPts val="2400"/>
              <a:buChar char="▹"/>
            </a:pPr>
            <a:r>
              <a:rPr lang="en-US" dirty="0">
                <a:solidFill>
                  <a:srgbClr val="132554"/>
                </a:solidFill>
                <a:latin typeface="Barlow" pitchFamily="2" charset="77"/>
              </a:rPr>
              <a:t>Future work to be done with CNN-RNN hybrids – for classifying past falls</a:t>
            </a:r>
          </a:p>
          <a:p>
            <a:pPr marL="457200" lvl="0" indent="-381000">
              <a:spcBef>
                <a:spcPts val="600"/>
              </a:spcBef>
              <a:buSzPts val="2400"/>
              <a:buChar char="▹"/>
            </a:pPr>
            <a:endParaRPr lang="en-US" dirty="0">
              <a:solidFill>
                <a:srgbClr val="132554"/>
              </a:solidFill>
              <a:latin typeface="Barlow" pitchFamily="2" charset="77"/>
            </a:endParaRPr>
          </a:p>
          <a:p>
            <a:pPr marL="457200" lvl="0" indent="-381000">
              <a:spcBef>
                <a:spcPts val="600"/>
              </a:spcBef>
              <a:buSzPts val="2400"/>
              <a:buChar char="▹"/>
            </a:pPr>
            <a:endParaRPr lang="en-US" dirty="0">
              <a:solidFill>
                <a:srgbClr val="132554"/>
              </a:solidFill>
              <a:latin typeface="Barlow" pitchFamily="2" charset="77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B86DC76-7918-CC43-8B0A-A1E063985427}"/>
              </a:ext>
            </a:extLst>
          </p:cNvPr>
          <p:cNvCxnSpPr>
            <a:cxnSpLocks/>
          </p:cNvCxnSpPr>
          <p:nvPr/>
        </p:nvCxnSpPr>
        <p:spPr>
          <a:xfrm flipV="1">
            <a:off x="0" y="2208175"/>
            <a:ext cx="4572000" cy="154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598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483" name="Google Shape;483;p36"/>
          <p:cNvSpPr txBox="1">
            <a:spLocks noGrp="1"/>
          </p:cNvSpPr>
          <p:nvPr>
            <p:ph type="ctrTitle" idx="4294967295"/>
          </p:nvPr>
        </p:nvSpPr>
        <p:spPr>
          <a:xfrm>
            <a:off x="0" y="439738"/>
            <a:ext cx="4864100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  <p:sp>
        <p:nvSpPr>
          <p:cNvPr id="484" name="Google Shape;484;p36"/>
          <p:cNvSpPr txBox="1">
            <a:spLocks noGrp="1"/>
          </p:cNvSpPr>
          <p:nvPr>
            <p:ph type="subTitle" idx="4294967295"/>
          </p:nvPr>
        </p:nvSpPr>
        <p:spPr>
          <a:xfrm>
            <a:off x="145734" y="2707828"/>
            <a:ext cx="4864100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 dirty="0"/>
              <a:t>Any questions?</a:t>
            </a:r>
            <a:endParaRPr sz="36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FDB354-A8A7-C142-814D-F04045DA51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802" b="21640"/>
          <a:stretch/>
        </p:blipFill>
        <p:spPr>
          <a:xfrm>
            <a:off x="4572000" y="604614"/>
            <a:ext cx="4571370" cy="387399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3C55EA1-AE15-B748-B8B7-DA6B43574E6F}"/>
              </a:ext>
            </a:extLst>
          </p:cNvPr>
          <p:cNvGrpSpPr/>
          <p:nvPr/>
        </p:nvGrpSpPr>
        <p:grpSpPr>
          <a:xfrm>
            <a:off x="800098" y="3407920"/>
            <a:ext cx="2035869" cy="1560899"/>
            <a:chOff x="783755" y="2904307"/>
            <a:chExt cx="2640041" cy="202411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81D1EFF-4AB4-B94F-BE70-48D90EEC93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1719" y="4138449"/>
              <a:ext cx="2562077" cy="789974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E371E25-18DF-3448-8D51-8B0B448088E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3755" y="2904307"/>
              <a:ext cx="1097496" cy="109749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C2140A6-8C4A-3D4A-B018-000BCBA504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048590" y="2935375"/>
              <a:ext cx="1203074" cy="1203074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9AAC6B2-C0DD-8346-80C9-AD5DCC94E406}"/>
              </a:ext>
            </a:extLst>
          </p:cNvPr>
          <p:cNvSpPr/>
          <p:nvPr/>
        </p:nvSpPr>
        <p:spPr>
          <a:xfrm>
            <a:off x="145734" y="1547366"/>
            <a:ext cx="4425635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81000">
              <a:spcBef>
                <a:spcPts val="600"/>
              </a:spcBef>
              <a:buSzPts val="2400"/>
              <a:buFont typeface="Arial"/>
              <a:buChar char="▹"/>
            </a:pPr>
            <a:r>
              <a:rPr lang="en-US" dirty="0">
                <a:solidFill>
                  <a:srgbClr val="132554"/>
                </a:solidFill>
                <a:latin typeface="Barlow" pitchFamily="2" charset="77"/>
              </a:rPr>
              <a:t>National Library of Medicine under the training grant 4T15LM007059-30</a:t>
            </a:r>
          </a:p>
          <a:p>
            <a:pPr marL="457200" indent="-381000">
              <a:spcBef>
                <a:spcPts val="600"/>
              </a:spcBef>
              <a:buSzPts val="2400"/>
              <a:buFont typeface="Arial"/>
              <a:buChar char="▹"/>
            </a:pPr>
            <a:r>
              <a:rPr lang="en-US" dirty="0">
                <a:solidFill>
                  <a:srgbClr val="132554"/>
                </a:solidFill>
                <a:latin typeface="Barlow" pitchFamily="2" charset="77"/>
              </a:rPr>
              <a:t> Doctoral Committee</a:t>
            </a:r>
          </a:p>
          <a:p>
            <a:pPr marL="457200" indent="-381000">
              <a:spcBef>
                <a:spcPts val="600"/>
              </a:spcBef>
              <a:buSzPts val="2400"/>
              <a:buFont typeface="Arial"/>
              <a:buChar char="▹"/>
            </a:pPr>
            <a:r>
              <a:rPr lang="en-US" dirty="0">
                <a:solidFill>
                  <a:srgbClr val="132554"/>
                </a:solidFill>
                <a:latin typeface="Barlow" pitchFamily="2" charset="77"/>
              </a:rPr>
              <a:t>DBMI Training Program </a:t>
            </a:r>
          </a:p>
          <a:p>
            <a:pPr marL="457200" indent="-381000">
              <a:spcBef>
                <a:spcPts val="600"/>
              </a:spcBef>
              <a:buSzPts val="2400"/>
              <a:buFont typeface="Arial"/>
              <a:buChar char="▹"/>
            </a:pPr>
            <a:r>
              <a:rPr lang="en-US" dirty="0">
                <a:solidFill>
                  <a:srgbClr val="132554"/>
                </a:solidFill>
                <a:latin typeface="Barlow" pitchFamily="2" charset="77"/>
              </a:rPr>
              <a:t>Family and Friends</a:t>
            </a:r>
          </a:p>
        </p:txBody>
      </p:sp>
    </p:spTree>
    <p:extLst>
      <p:ext uri="{BB962C8B-B14F-4D97-AF65-F5344CB8AC3E}">
        <p14:creationId xmlns:p14="http://schemas.microsoft.com/office/powerpoint/2010/main" val="1125333318"/>
      </p:ext>
    </p:extLst>
  </p:cSld>
  <p:clrMapOvr>
    <a:masterClrMapping/>
  </p:clrMapOvr>
</p:sld>
</file>

<file path=ppt/theme/theme1.xml><?xml version="1.0" encoding="utf-8"?>
<a:theme xmlns:a="http://schemas.openxmlformats.org/drawingml/2006/main" name="Roderigo template">
  <a:themeElements>
    <a:clrScheme name="pitt">
      <a:dk1>
        <a:srgbClr val="0B022E"/>
      </a:dk1>
      <a:lt1>
        <a:srgbClr val="FFFFFF"/>
      </a:lt1>
      <a:dk2>
        <a:srgbClr val="585C5F"/>
      </a:dk2>
      <a:lt2>
        <a:srgbClr val="7F8381"/>
      </a:lt2>
      <a:accent1>
        <a:srgbClr val="B18623"/>
      </a:accent1>
      <a:accent2>
        <a:srgbClr val="F2B02D"/>
      </a:accent2>
      <a:accent3>
        <a:srgbClr val="6A5E8A"/>
      </a:accent3>
      <a:accent4>
        <a:srgbClr val="724868"/>
      </a:accent4>
      <a:accent5>
        <a:srgbClr val="008968"/>
      </a:accent5>
      <a:accent6>
        <a:srgbClr val="E15F29"/>
      </a:accent6>
      <a:hlink>
        <a:srgbClr val="00829F"/>
      </a:hlink>
      <a:folHlink>
        <a:srgbClr val="B1862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gupta_OpenMic_hh" id="{F9A7CF50-94FB-C746-8E31-BDB0D88FB4DE}" vid="{9148D892-4C55-7E4F-BB3D-2F875F26E000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Roderigo template</Template>
  <TotalTime>48</TotalTime>
  <Words>377</Words>
  <Application>Microsoft Macintosh PowerPoint</Application>
  <PresentationFormat>On-screen Show (16:9)</PresentationFormat>
  <Paragraphs>87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Miriam Libre</vt:lpstr>
      <vt:lpstr>Barlow</vt:lpstr>
      <vt:lpstr>Barlow Light</vt:lpstr>
      <vt:lpstr>Calibri</vt:lpstr>
      <vt:lpstr>Arial</vt:lpstr>
      <vt:lpstr>Roderigo template</vt:lpstr>
      <vt:lpstr>  Acceleration Signals in Determining Gait-Related Difficulties and the Motor Skill of Walking in Older Adults</vt:lpstr>
      <vt:lpstr>IMPACT OF GAIT DIFFICULTIES IN OLDER ADULTS</vt:lpstr>
      <vt:lpstr>PowerPoint Presentation</vt:lpstr>
      <vt:lpstr>PowerPoint Presentation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HELLO!</dc:title>
  <dc:creator>Microsoft Office User</dc:creator>
  <cp:lastModifiedBy>Microsoft Office User</cp:lastModifiedBy>
  <cp:revision>5</cp:revision>
  <dcterms:created xsi:type="dcterms:W3CDTF">2020-06-24T15:00:31Z</dcterms:created>
  <dcterms:modified xsi:type="dcterms:W3CDTF">2020-06-24T15:48:58Z</dcterms:modified>
</cp:coreProperties>
</file>

<file path=docProps/thumbnail.jpeg>
</file>